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7" r:id="rId1"/>
  </p:sldMasterIdLst>
  <p:sldIdLst>
    <p:sldId id="256" r:id="rId2"/>
    <p:sldId id="272" r:id="rId3"/>
    <p:sldId id="273" r:id="rId4"/>
    <p:sldId id="265" r:id="rId5"/>
    <p:sldId id="267" r:id="rId6"/>
    <p:sldId id="268" r:id="rId7"/>
    <p:sldId id="269" r:id="rId8"/>
    <p:sldId id="271" r:id="rId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30" autoAdjust="0"/>
  </p:normalViewPr>
  <p:slideViewPr>
    <p:cSldViewPr snapToGrid="0">
      <p:cViewPr varScale="1">
        <p:scale>
          <a:sx n="84" d="100"/>
          <a:sy n="84" d="100"/>
        </p:scale>
        <p:origin x="300"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9E7C8479-7C7D-4C04-8106-FF277E0A47B4}" type="datetimeFigureOut">
              <a:rPr lang="es-ES" smtClean="0"/>
              <a:t>13/03/2017</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6063F5BD-234B-4015-A23E-346FE57D2BF2}" type="slidenum">
              <a:rPr lang="es-ES" smtClean="0"/>
              <a:t>‹Nº›</a:t>
            </a:fld>
            <a:endParaRPr lang="es-ES" dirty="0"/>
          </a:p>
        </p:txBody>
      </p:sp>
    </p:spTree>
    <p:extLst>
      <p:ext uri="{BB962C8B-B14F-4D97-AF65-F5344CB8AC3E}">
        <p14:creationId xmlns:p14="http://schemas.microsoft.com/office/powerpoint/2010/main" val="2597097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E7C8479-7C7D-4C04-8106-FF277E0A47B4}" type="datetimeFigureOut">
              <a:rPr lang="es-ES" smtClean="0"/>
              <a:t>13/03/2017</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6063F5BD-234B-4015-A23E-346FE57D2BF2}" type="slidenum">
              <a:rPr lang="es-ES" smtClean="0"/>
              <a:t>‹Nº›</a:t>
            </a:fld>
            <a:endParaRPr lang="es-ES" dirty="0"/>
          </a:p>
        </p:txBody>
      </p:sp>
    </p:spTree>
    <p:extLst>
      <p:ext uri="{BB962C8B-B14F-4D97-AF65-F5344CB8AC3E}">
        <p14:creationId xmlns:p14="http://schemas.microsoft.com/office/powerpoint/2010/main" val="2242682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E7C8479-7C7D-4C04-8106-FF277E0A47B4}" type="datetimeFigureOut">
              <a:rPr lang="es-ES" smtClean="0"/>
              <a:t>13/03/2017</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6063F5BD-234B-4015-A23E-346FE57D2BF2}" type="slidenum">
              <a:rPr lang="es-ES" smtClean="0"/>
              <a:t>‹Nº›</a:t>
            </a:fld>
            <a:endParaRPr lang="es-ES" dirty="0"/>
          </a:p>
        </p:txBody>
      </p:sp>
    </p:spTree>
    <p:extLst>
      <p:ext uri="{BB962C8B-B14F-4D97-AF65-F5344CB8AC3E}">
        <p14:creationId xmlns:p14="http://schemas.microsoft.com/office/powerpoint/2010/main" val="2229626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E7C8479-7C7D-4C04-8106-FF277E0A47B4}" type="datetimeFigureOut">
              <a:rPr lang="es-ES" smtClean="0"/>
              <a:t>13/03/2017</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6063F5BD-234B-4015-A23E-346FE57D2BF2}" type="slidenum">
              <a:rPr lang="es-ES" smtClean="0"/>
              <a:t>‹Nº›</a:t>
            </a:fld>
            <a:endParaRPr lang="es-ES" dirty="0"/>
          </a:p>
        </p:txBody>
      </p:sp>
    </p:spTree>
    <p:extLst>
      <p:ext uri="{BB962C8B-B14F-4D97-AF65-F5344CB8AC3E}">
        <p14:creationId xmlns:p14="http://schemas.microsoft.com/office/powerpoint/2010/main" val="294106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E7C8479-7C7D-4C04-8106-FF277E0A47B4}" type="datetimeFigureOut">
              <a:rPr lang="es-ES" smtClean="0"/>
              <a:t>13/03/2017</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6063F5BD-234B-4015-A23E-346FE57D2BF2}" type="slidenum">
              <a:rPr lang="es-ES" smtClean="0"/>
              <a:t>‹Nº›</a:t>
            </a:fld>
            <a:endParaRPr lang="es-ES" dirty="0"/>
          </a:p>
        </p:txBody>
      </p:sp>
    </p:spTree>
    <p:extLst>
      <p:ext uri="{BB962C8B-B14F-4D97-AF65-F5344CB8AC3E}">
        <p14:creationId xmlns:p14="http://schemas.microsoft.com/office/powerpoint/2010/main" val="2505334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9E7C8479-7C7D-4C04-8106-FF277E0A47B4}" type="datetimeFigureOut">
              <a:rPr lang="es-ES" smtClean="0"/>
              <a:t>13/03/2017</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6063F5BD-234B-4015-A23E-346FE57D2BF2}" type="slidenum">
              <a:rPr lang="es-ES" smtClean="0"/>
              <a:t>‹Nº›</a:t>
            </a:fld>
            <a:endParaRPr lang="es-ES" dirty="0"/>
          </a:p>
        </p:txBody>
      </p:sp>
    </p:spTree>
    <p:extLst>
      <p:ext uri="{BB962C8B-B14F-4D97-AF65-F5344CB8AC3E}">
        <p14:creationId xmlns:p14="http://schemas.microsoft.com/office/powerpoint/2010/main" val="4177620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7C8479-7C7D-4C04-8106-FF277E0A47B4}" type="datetimeFigureOut">
              <a:rPr lang="es-ES" smtClean="0"/>
              <a:t>13/03/2017</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6063F5BD-234B-4015-A23E-346FE57D2BF2}" type="slidenum">
              <a:rPr lang="es-ES" smtClean="0"/>
              <a:t>‹Nº›</a:t>
            </a:fld>
            <a:endParaRPr lang="es-ES" dirty="0"/>
          </a:p>
        </p:txBody>
      </p:sp>
    </p:spTree>
    <p:extLst>
      <p:ext uri="{BB962C8B-B14F-4D97-AF65-F5344CB8AC3E}">
        <p14:creationId xmlns:p14="http://schemas.microsoft.com/office/powerpoint/2010/main" val="4069117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E7C8479-7C7D-4C04-8106-FF277E0A47B4}" type="datetimeFigureOut">
              <a:rPr lang="es-ES" smtClean="0"/>
              <a:t>13/03/2017</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6063F5BD-234B-4015-A23E-346FE57D2BF2}" type="slidenum">
              <a:rPr lang="es-ES" smtClean="0"/>
              <a:t>‹Nº›</a:t>
            </a:fld>
            <a:endParaRPr lang="es-ES" dirty="0"/>
          </a:p>
        </p:txBody>
      </p:sp>
    </p:spTree>
    <p:extLst>
      <p:ext uri="{BB962C8B-B14F-4D97-AF65-F5344CB8AC3E}">
        <p14:creationId xmlns:p14="http://schemas.microsoft.com/office/powerpoint/2010/main" val="3805216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E7C8479-7C7D-4C04-8106-FF277E0A47B4}" type="datetimeFigureOut">
              <a:rPr lang="es-ES" smtClean="0"/>
              <a:t>13/03/2017</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6063F5BD-234B-4015-A23E-346FE57D2BF2}" type="slidenum">
              <a:rPr lang="es-ES" smtClean="0"/>
              <a:t>‹Nº›</a:t>
            </a:fld>
            <a:endParaRPr lang="es-ES" dirty="0"/>
          </a:p>
        </p:txBody>
      </p:sp>
    </p:spTree>
    <p:extLst>
      <p:ext uri="{BB962C8B-B14F-4D97-AF65-F5344CB8AC3E}">
        <p14:creationId xmlns:p14="http://schemas.microsoft.com/office/powerpoint/2010/main" val="3263781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E7C8479-7C7D-4C04-8106-FF277E0A47B4}" type="datetimeFigureOut">
              <a:rPr lang="es-ES" smtClean="0"/>
              <a:t>13/03/2017</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6063F5BD-234B-4015-A23E-346FE57D2BF2}" type="slidenum">
              <a:rPr lang="es-ES" smtClean="0"/>
              <a:t>‹Nº›</a:t>
            </a:fld>
            <a:endParaRPr lang="es-ES" dirty="0"/>
          </a:p>
        </p:txBody>
      </p:sp>
    </p:spTree>
    <p:extLst>
      <p:ext uri="{BB962C8B-B14F-4D97-AF65-F5344CB8AC3E}">
        <p14:creationId xmlns:p14="http://schemas.microsoft.com/office/powerpoint/2010/main" val="430041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E7C8479-7C7D-4C04-8106-FF277E0A47B4}" type="datetimeFigureOut">
              <a:rPr lang="es-ES" smtClean="0"/>
              <a:t>13/03/2017</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6063F5BD-234B-4015-A23E-346FE57D2BF2}" type="slidenum">
              <a:rPr lang="es-ES" smtClean="0"/>
              <a:t>‹Nº›</a:t>
            </a:fld>
            <a:endParaRPr lang="es-E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38884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E7C8479-7C7D-4C04-8106-FF277E0A47B4}" type="datetimeFigureOut">
              <a:rPr lang="es-ES" smtClean="0"/>
              <a:t>13/03/2017</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6063F5BD-234B-4015-A23E-346FE57D2BF2}" type="slidenum">
              <a:rPr lang="es-ES" smtClean="0"/>
              <a:t>‹Nº›</a:t>
            </a:fld>
            <a:endParaRPr lang="es-ES" dirty="0"/>
          </a:p>
        </p:txBody>
      </p:sp>
    </p:spTree>
    <p:extLst>
      <p:ext uri="{BB962C8B-B14F-4D97-AF65-F5344CB8AC3E}">
        <p14:creationId xmlns:p14="http://schemas.microsoft.com/office/powerpoint/2010/main" val="4008893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E7C8479-7C7D-4C04-8106-FF277E0A47B4}" type="datetimeFigureOut">
              <a:rPr lang="es-ES" smtClean="0"/>
              <a:t>13/03/2017</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6063F5BD-234B-4015-A23E-346FE57D2BF2}" type="slidenum">
              <a:rPr lang="es-ES" smtClean="0"/>
              <a:t>‹Nº›</a:t>
            </a:fld>
            <a:endParaRPr lang="es-E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70845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E7C8479-7C7D-4C04-8106-FF277E0A47B4}" type="datetimeFigureOut">
              <a:rPr lang="es-ES" smtClean="0"/>
              <a:t>13/03/2017</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6063F5BD-234B-4015-A23E-346FE57D2BF2}" type="slidenum">
              <a:rPr lang="es-ES" smtClean="0"/>
              <a:t>‹Nº›</a:t>
            </a:fld>
            <a:endParaRPr lang="es-ES" dirty="0"/>
          </a:p>
        </p:txBody>
      </p:sp>
    </p:spTree>
    <p:extLst>
      <p:ext uri="{BB962C8B-B14F-4D97-AF65-F5344CB8AC3E}">
        <p14:creationId xmlns:p14="http://schemas.microsoft.com/office/powerpoint/2010/main" val="10557339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E7C8479-7C7D-4C04-8106-FF277E0A47B4}" type="datetimeFigureOut">
              <a:rPr lang="es-ES" smtClean="0"/>
              <a:t>13/03/2017</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6063F5BD-234B-4015-A23E-346FE57D2BF2}" type="slidenum">
              <a:rPr lang="es-ES" smtClean="0"/>
              <a:t>‹Nº›</a:t>
            </a:fld>
            <a:endParaRPr lang="es-ES" dirty="0"/>
          </a:p>
        </p:txBody>
      </p:sp>
    </p:spTree>
    <p:extLst>
      <p:ext uri="{BB962C8B-B14F-4D97-AF65-F5344CB8AC3E}">
        <p14:creationId xmlns:p14="http://schemas.microsoft.com/office/powerpoint/2010/main" val="23617161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E7C8479-7C7D-4C04-8106-FF277E0A47B4}" type="datetimeFigureOut">
              <a:rPr lang="es-ES" smtClean="0"/>
              <a:t>13/03/2017</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6063F5BD-234B-4015-A23E-346FE57D2BF2}" type="slidenum">
              <a:rPr lang="es-ES" smtClean="0"/>
              <a:t>‹Nº›</a:t>
            </a:fld>
            <a:endParaRPr lang="es-ES" dirty="0"/>
          </a:p>
        </p:txBody>
      </p:sp>
    </p:spTree>
    <p:extLst>
      <p:ext uri="{BB962C8B-B14F-4D97-AF65-F5344CB8AC3E}">
        <p14:creationId xmlns:p14="http://schemas.microsoft.com/office/powerpoint/2010/main" val="1305959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E7C8479-7C7D-4C04-8106-FF277E0A47B4}" type="datetimeFigureOut">
              <a:rPr lang="es-ES" smtClean="0"/>
              <a:t>13/03/2017</a:t>
            </a:fld>
            <a:endParaRPr lang="es-E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063F5BD-234B-4015-A23E-346FE57D2BF2}" type="slidenum">
              <a:rPr lang="es-ES" smtClean="0"/>
              <a:t>‹Nº›</a:t>
            </a:fld>
            <a:endParaRPr lang="es-ES" dirty="0"/>
          </a:p>
        </p:txBody>
      </p:sp>
    </p:spTree>
    <p:extLst>
      <p:ext uri="{BB962C8B-B14F-4D97-AF65-F5344CB8AC3E}">
        <p14:creationId xmlns:p14="http://schemas.microsoft.com/office/powerpoint/2010/main" val="2002052507"/>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929" r:id="rId12"/>
    <p:sldLayoutId id="2147483930" r:id="rId13"/>
    <p:sldLayoutId id="2147483931" r:id="rId14"/>
    <p:sldLayoutId id="2147483932" r:id="rId15"/>
    <p:sldLayoutId id="214748393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07067" y="1476260"/>
            <a:ext cx="7766936" cy="2574576"/>
          </a:xfrm>
        </p:spPr>
        <p:txBody>
          <a:bodyPr>
            <a:normAutofit fontScale="90000"/>
          </a:bodyPr>
          <a:lstStyle/>
          <a:p>
            <a:r>
              <a:rPr lang="es-ES" dirty="0" smtClean="0"/>
              <a:t/>
            </a:r>
            <a:br>
              <a:rPr lang="es-ES" dirty="0" smtClean="0"/>
            </a:br>
            <a:r>
              <a:rPr lang="es-ES" dirty="0"/>
              <a:t/>
            </a:r>
            <a:br>
              <a:rPr lang="es-ES" dirty="0"/>
            </a:br>
            <a:r>
              <a:rPr lang="es-ES" dirty="0" smtClean="0"/>
              <a:t/>
            </a:r>
            <a:br>
              <a:rPr lang="es-ES" dirty="0" smtClean="0"/>
            </a:br>
            <a:r>
              <a:rPr lang="es-ES" dirty="0"/>
              <a:t/>
            </a:r>
            <a:br>
              <a:rPr lang="es-ES" dirty="0"/>
            </a:br>
            <a:r>
              <a:rPr lang="es-ES" dirty="0" smtClean="0"/>
              <a:t/>
            </a:r>
            <a:br>
              <a:rPr lang="es-ES" dirty="0" smtClean="0"/>
            </a:br>
            <a:r>
              <a:rPr lang="es-ES" dirty="0"/>
              <a:t/>
            </a:r>
            <a:br>
              <a:rPr lang="es-ES" dirty="0"/>
            </a:br>
            <a:r>
              <a:rPr lang="es-ES" sz="6000" dirty="0" smtClean="0"/>
              <a:t>PACTO REGIONAL POR LA CAÑADA REAL GALIANA</a:t>
            </a:r>
            <a:br>
              <a:rPr lang="es-ES" sz="6000" dirty="0" smtClean="0"/>
            </a:br>
            <a:endParaRPr lang="es-ES" dirty="0"/>
          </a:p>
        </p:txBody>
      </p:sp>
      <p:pic>
        <p:nvPicPr>
          <p:cNvPr id="4" name="Imagen 3"/>
          <p:cNvPicPr>
            <a:picLocks noChangeAspect="1"/>
          </p:cNvPicPr>
          <p:nvPr/>
        </p:nvPicPr>
        <p:blipFill>
          <a:blip r:embed="rId2"/>
          <a:stretch>
            <a:fillRect/>
          </a:stretch>
        </p:blipFill>
        <p:spPr>
          <a:xfrm>
            <a:off x="1507067" y="4799532"/>
            <a:ext cx="7135922" cy="1197466"/>
          </a:xfrm>
          <a:prstGeom prst="rect">
            <a:avLst/>
          </a:prstGeom>
        </p:spPr>
      </p:pic>
    </p:spTree>
    <p:extLst>
      <p:ext uri="{BB962C8B-B14F-4D97-AF65-F5344CB8AC3E}">
        <p14:creationId xmlns:p14="http://schemas.microsoft.com/office/powerpoint/2010/main" val="13624892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3148" y="2223678"/>
            <a:ext cx="8596668" cy="1320800"/>
          </a:xfrm>
        </p:spPr>
        <p:txBody>
          <a:bodyPr/>
          <a:lstStyle/>
          <a:p>
            <a:r>
              <a:rPr lang="es-ES" dirty="0" smtClean="0"/>
              <a:t> </a:t>
            </a:r>
            <a:r>
              <a:rPr lang="es-ES" dirty="0" smtClean="0"/>
              <a:t> Sector </a:t>
            </a:r>
            <a:r>
              <a:rPr lang="es-ES" dirty="0" smtClean="0"/>
              <a:t>1</a:t>
            </a:r>
            <a:br>
              <a:rPr lang="es-ES" dirty="0" smtClean="0"/>
            </a:br>
            <a:endParaRPr lang="es-ES" dirty="0"/>
          </a:p>
        </p:txBody>
      </p:sp>
      <p:sp>
        <p:nvSpPr>
          <p:cNvPr id="3" name="Marcador de contenido 2"/>
          <p:cNvSpPr>
            <a:spLocks noGrp="1"/>
          </p:cNvSpPr>
          <p:nvPr>
            <p:ph idx="1"/>
          </p:nvPr>
        </p:nvSpPr>
        <p:spPr>
          <a:xfrm>
            <a:off x="503118" y="2637908"/>
            <a:ext cx="6494647" cy="1439869"/>
          </a:xfrm>
        </p:spPr>
        <p:txBody>
          <a:bodyPr>
            <a:normAutofit fontScale="85000" lnSpcReduction="10000"/>
          </a:bodyPr>
          <a:lstStyle/>
          <a:p>
            <a:pPr marL="0" lvl="0" indent="0">
              <a:buNone/>
            </a:pPr>
            <a:r>
              <a:rPr lang="es-ES" dirty="0" smtClean="0"/>
              <a:t>       </a:t>
            </a:r>
            <a:endParaRPr lang="es-ES" dirty="0"/>
          </a:p>
          <a:p>
            <a:pPr marL="354013" lvl="0" indent="0" algn="just" defTabSz="914400">
              <a:lnSpc>
                <a:spcPct val="110000"/>
              </a:lnSpc>
              <a:spcBef>
                <a:spcPts val="0"/>
              </a:spcBef>
              <a:buNone/>
              <a:tabLst>
                <a:tab pos="263525" algn="l"/>
              </a:tabLst>
            </a:pPr>
            <a:r>
              <a:rPr lang="es-ES" sz="1900" dirty="0" smtClean="0">
                <a:solidFill>
                  <a:schemeClr val="tx1"/>
                </a:solidFill>
              </a:rPr>
              <a:t>Modificación </a:t>
            </a:r>
            <a:r>
              <a:rPr lang="es-ES" sz="1900" dirty="0">
                <a:solidFill>
                  <a:schemeClr val="tx1"/>
                </a:solidFill>
              </a:rPr>
              <a:t>del Plan General de Ordenación Urbana del Ayuntamiento de Coslada, para para clasificar el suelo como URBANO con el fin de consolidar la totalidad del ámbito, salvo aquellas viviendas que las afecciones urbanísticas lo impidan.</a:t>
            </a:r>
          </a:p>
        </p:txBody>
      </p:sp>
      <p:pic>
        <p:nvPicPr>
          <p:cNvPr id="4" name="Imagen 3"/>
          <p:cNvPicPr>
            <a:picLocks noChangeAspect="1"/>
          </p:cNvPicPr>
          <p:nvPr/>
        </p:nvPicPr>
        <p:blipFill>
          <a:blip r:embed="rId2"/>
          <a:stretch>
            <a:fillRect/>
          </a:stretch>
        </p:blipFill>
        <p:spPr>
          <a:xfrm>
            <a:off x="535456" y="6373172"/>
            <a:ext cx="2219136" cy="377985"/>
          </a:xfrm>
          <a:prstGeom prst="rect">
            <a:avLst/>
          </a:prstGeom>
        </p:spPr>
      </p:pic>
      <p:pic>
        <p:nvPicPr>
          <p:cNvPr id="8" name="Picture 6" descr="Resultado de imagen de calle santiago coslada cañada r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3367" y="1005840"/>
            <a:ext cx="3745060" cy="45032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ectángulo 6"/>
          <p:cNvSpPr/>
          <p:nvPr/>
        </p:nvSpPr>
        <p:spPr>
          <a:xfrm>
            <a:off x="869229" y="4560778"/>
            <a:ext cx="6096000" cy="1077218"/>
          </a:xfrm>
          <a:prstGeom prst="rect">
            <a:avLst/>
          </a:prstGeom>
        </p:spPr>
        <p:txBody>
          <a:bodyPr>
            <a:spAutoFit/>
          </a:bodyPr>
          <a:lstStyle/>
          <a:p>
            <a:pPr algn="just"/>
            <a:r>
              <a:rPr lang="es-ES" sz="1600" dirty="0"/>
              <a:t>Iniciar el desmantelamiento del Sector 6, mediante un convenio que apruebe la Comunidad de Madrid y el Ayuntamiento de Madrid regulando las condiciones del </a:t>
            </a:r>
            <a:r>
              <a:rPr lang="es-ES" sz="1600" dirty="0" smtClean="0"/>
              <a:t>mismo, implementando los </a:t>
            </a:r>
            <a:r>
              <a:rPr lang="es-ES" sz="1600" dirty="0"/>
              <a:t>mecanismos de realojo adecuados para la </a:t>
            </a:r>
            <a:r>
              <a:rPr lang="es-ES" sz="1600" dirty="0" smtClean="0"/>
              <a:t>población.</a:t>
            </a:r>
            <a:endParaRPr lang="es-ES" sz="1600" dirty="0"/>
          </a:p>
        </p:txBody>
      </p:sp>
      <p:sp>
        <p:nvSpPr>
          <p:cNvPr id="9" name="Título 1"/>
          <p:cNvSpPr txBox="1">
            <a:spLocks/>
          </p:cNvSpPr>
          <p:nvPr/>
        </p:nvSpPr>
        <p:spPr>
          <a:xfrm>
            <a:off x="846918" y="3911081"/>
            <a:ext cx="8596668" cy="723441"/>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dirty="0" smtClean="0"/>
              <a:t>Sector 6</a:t>
            </a:r>
            <a:endParaRPr lang="es-ES" dirty="0"/>
          </a:p>
        </p:txBody>
      </p:sp>
      <p:sp>
        <p:nvSpPr>
          <p:cNvPr id="10" name="Título 1"/>
          <p:cNvSpPr txBox="1">
            <a:spLocks/>
          </p:cNvSpPr>
          <p:nvPr/>
        </p:nvSpPr>
        <p:spPr>
          <a:xfrm>
            <a:off x="535456" y="549379"/>
            <a:ext cx="8596668" cy="8556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dirty="0" smtClean="0"/>
              <a:t>  Líneas en materia urbanística</a:t>
            </a:r>
          </a:p>
          <a:p>
            <a:endParaRPr lang="es-ES" dirty="0"/>
          </a:p>
        </p:txBody>
      </p:sp>
      <p:sp>
        <p:nvSpPr>
          <p:cNvPr id="11" name="Título 1"/>
          <p:cNvSpPr txBox="1">
            <a:spLocks/>
          </p:cNvSpPr>
          <p:nvPr/>
        </p:nvSpPr>
        <p:spPr>
          <a:xfrm>
            <a:off x="853672" y="1428269"/>
            <a:ext cx="6509172" cy="855643"/>
          </a:xfrm>
          <a:prstGeom prst="rect">
            <a:avLst/>
          </a:prstGeom>
        </p:spPr>
        <p:txBody>
          <a:bodyPr vert="horz" lIns="91440" tIns="45720" rIns="91440" bIns="45720" rtlCol="0" anchor="t">
            <a:normAutofit fontScale="55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s-ES" dirty="0" smtClean="0">
                <a:solidFill>
                  <a:schemeClr val="tx1"/>
                </a:solidFill>
              </a:rPr>
              <a:t>Se </a:t>
            </a:r>
            <a:r>
              <a:rPr lang="es-ES" dirty="0">
                <a:solidFill>
                  <a:schemeClr val="tx1"/>
                </a:solidFill>
              </a:rPr>
              <a:t>inicia el proceso </a:t>
            </a:r>
            <a:r>
              <a:rPr lang="es-ES" b="1" dirty="0">
                <a:solidFill>
                  <a:schemeClr val="tx1"/>
                </a:solidFill>
              </a:rPr>
              <a:t>para lograr una solución definitiva </a:t>
            </a:r>
            <a:r>
              <a:rPr lang="es-ES" dirty="0">
                <a:solidFill>
                  <a:schemeClr val="tx1"/>
                </a:solidFill>
              </a:rPr>
              <a:t>para los sectores 1 y 6, que representan más del 60% del terreno de la Cañada Real. </a:t>
            </a:r>
          </a:p>
          <a:p>
            <a:pPr algn="just"/>
            <a:endParaRPr lang="es-ES" dirty="0"/>
          </a:p>
        </p:txBody>
      </p:sp>
    </p:spTree>
    <p:extLst>
      <p:ext uri="{BB962C8B-B14F-4D97-AF65-F5344CB8AC3E}">
        <p14:creationId xmlns:p14="http://schemas.microsoft.com/office/powerpoint/2010/main" val="21493015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noGrp="1"/>
          </p:cNvSpPr>
          <p:nvPr>
            <p:ph idx="1"/>
          </p:nvPr>
        </p:nvSpPr>
        <p:spPr>
          <a:xfrm>
            <a:off x="677334" y="880111"/>
            <a:ext cx="8596668" cy="516125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dirty="0" smtClean="0"/>
              <a:t> Sectores 2 a 5</a:t>
            </a:r>
            <a:br>
              <a:rPr lang="es-ES" dirty="0" smtClean="0"/>
            </a:br>
            <a:endParaRPr lang="es-ES" dirty="0"/>
          </a:p>
        </p:txBody>
      </p:sp>
      <p:sp>
        <p:nvSpPr>
          <p:cNvPr id="5" name="Rectángulo 4"/>
          <p:cNvSpPr/>
          <p:nvPr/>
        </p:nvSpPr>
        <p:spPr>
          <a:xfrm>
            <a:off x="778722" y="1703071"/>
            <a:ext cx="8393892" cy="1077218"/>
          </a:xfrm>
          <a:prstGeom prst="rect">
            <a:avLst/>
          </a:prstGeom>
        </p:spPr>
        <p:txBody>
          <a:bodyPr wrap="square">
            <a:spAutoFit/>
          </a:bodyPr>
          <a:lstStyle/>
          <a:p>
            <a:pPr algn="just"/>
            <a:r>
              <a:rPr lang="es-ES" sz="1600" b="1" dirty="0" smtClean="0"/>
              <a:t>Creación de tres Ponencias Técnicas</a:t>
            </a:r>
            <a:r>
              <a:rPr lang="es-ES" sz="1600" dirty="0" smtClean="0"/>
              <a:t> (con participación de Técnicos de la Comunidad de Madrid, de los Ayuntamientos afectados, de las Entidades Sociales y de los representantes de las asociaciones vecinales), para el estudio y análisis de la solución más favorable para el interés general. </a:t>
            </a:r>
            <a:endParaRPr lang="es-ES" sz="1600" dirty="0"/>
          </a:p>
        </p:txBody>
      </p:sp>
      <p:pic>
        <p:nvPicPr>
          <p:cNvPr id="6" name="Imagen 5" descr="Resultado de imagen de bus cañada real galiana"/>
          <p:cNvPicPr/>
          <p:nvPr/>
        </p:nvPicPr>
        <p:blipFill>
          <a:blip r:embed="rId2">
            <a:extLst>
              <a:ext uri="{28A0092B-C50C-407E-A947-70E740481C1C}">
                <a14:useLocalDpi xmlns:a14="http://schemas.microsoft.com/office/drawing/2010/main" val="0"/>
              </a:ext>
            </a:extLst>
          </a:blip>
          <a:srcRect/>
          <a:stretch>
            <a:fillRect/>
          </a:stretch>
        </p:blipFill>
        <p:spPr bwMode="auto">
          <a:xfrm>
            <a:off x="1981008" y="3223260"/>
            <a:ext cx="5989320" cy="30597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405679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609600"/>
            <a:ext cx="8596668" cy="855643"/>
          </a:xfrm>
        </p:spPr>
        <p:txBody>
          <a:bodyPr/>
          <a:lstStyle/>
          <a:p>
            <a:r>
              <a:rPr lang="es-ES" dirty="0" smtClean="0"/>
              <a:t>Líneas en materia social</a:t>
            </a:r>
            <a:endParaRPr lang="es-ES" dirty="0"/>
          </a:p>
        </p:txBody>
      </p:sp>
      <p:pic>
        <p:nvPicPr>
          <p:cNvPr id="4" name="Marcador de contenido 3"/>
          <p:cNvPicPr>
            <a:picLocks noGrp="1" noChangeAspect="1"/>
          </p:cNvPicPr>
          <p:nvPr>
            <p:ph idx="1"/>
          </p:nvPr>
        </p:nvPicPr>
        <p:blipFill>
          <a:blip r:embed="rId2"/>
          <a:stretch>
            <a:fillRect/>
          </a:stretch>
        </p:blipFill>
        <p:spPr>
          <a:xfrm>
            <a:off x="558474" y="6346232"/>
            <a:ext cx="2219136" cy="377985"/>
          </a:xfrm>
          <a:prstGeom prst="rect">
            <a:avLst/>
          </a:prstGeom>
        </p:spPr>
      </p:pic>
      <p:sp>
        <p:nvSpPr>
          <p:cNvPr id="5" name="Rectángulo 4"/>
          <p:cNvSpPr/>
          <p:nvPr/>
        </p:nvSpPr>
        <p:spPr>
          <a:xfrm>
            <a:off x="3853003" y="1801906"/>
            <a:ext cx="8585526" cy="830997"/>
          </a:xfrm>
          <a:prstGeom prst="rect">
            <a:avLst/>
          </a:prstGeom>
        </p:spPr>
        <p:txBody>
          <a:bodyPr wrap="square">
            <a:spAutoFit/>
          </a:bodyPr>
          <a:lstStyle/>
          <a:p>
            <a:pPr algn="just">
              <a:lnSpc>
                <a:spcPct val="150000"/>
              </a:lnSpc>
            </a:pPr>
            <a:endParaRPr lang="es-ES" sz="1600" dirty="0" smtClean="0"/>
          </a:p>
          <a:p>
            <a:pPr lvl="0" algn="just">
              <a:lnSpc>
                <a:spcPct val="150000"/>
              </a:lnSpc>
              <a:spcAft>
                <a:spcPts val="0"/>
              </a:spcAft>
            </a:pP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ángulo 5"/>
          <p:cNvSpPr/>
          <p:nvPr/>
        </p:nvSpPr>
        <p:spPr>
          <a:xfrm>
            <a:off x="558474" y="2798283"/>
            <a:ext cx="9031442" cy="3226524"/>
          </a:xfrm>
          <a:prstGeom prst="rect">
            <a:avLst/>
          </a:prstGeom>
        </p:spPr>
        <p:txBody>
          <a:bodyPr wrap="square">
            <a:spAutoFit/>
          </a:bodyPr>
          <a:lstStyle/>
          <a:p>
            <a:pPr defTabSz="457200">
              <a:spcBef>
                <a:spcPts val="1000"/>
              </a:spcBef>
              <a:buClr>
                <a:srgbClr val="C00000"/>
              </a:buClr>
              <a:buSzPct val="80000"/>
            </a:pPr>
            <a:endParaRPr lang="es-ES" dirty="0" smtClean="0"/>
          </a:p>
          <a:p>
            <a:pPr defTabSz="457200">
              <a:spcBef>
                <a:spcPts val="1000"/>
              </a:spcBef>
              <a:buClr>
                <a:srgbClr val="C00000"/>
              </a:buClr>
              <a:buSzPct val="80000"/>
            </a:pPr>
            <a:r>
              <a:rPr lang="es-ES" dirty="0" smtClean="0"/>
              <a:t>En </a:t>
            </a:r>
            <a:r>
              <a:rPr lang="es-ES" dirty="0"/>
              <a:t>materia Social, existen cuatro grandes contextos: </a:t>
            </a:r>
            <a:endParaRPr lang="es-ES" dirty="0" smtClean="0"/>
          </a:p>
          <a:p>
            <a:pPr marL="342900" indent="-342900" defTabSz="457200">
              <a:spcBef>
                <a:spcPts val="1000"/>
              </a:spcBef>
              <a:buClr>
                <a:srgbClr val="C00000"/>
              </a:buClr>
              <a:buSzPct val="80000"/>
              <a:buFont typeface="Wingdings 3" charset="2"/>
              <a:buChar char=""/>
            </a:pPr>
            <a:r>
              <a:rPr lang="es-ES" b="1" dirty="0" smtClean="0"/>
              <a:t>Social </a:t>
            </a:r>
            <a:r>
              <a:rPr lang="es-ES" b="1" dirty="0"/>
              <a:t>y comunitario</a:t>
            </a:r>
            <a:r>
              <a:rPr lang="es-ES" dirty="0"/>
              <a:t>, al objeto de mejorar las relaciones de convivencia vecinal, evitando la exclusión social; </a:t>
            </a:r>
          </a:p>
          <a:p>
            <a:pPr marL="342900" indent="-342900" defTabSz="457200">
              <a:spcBef>
                <a:spcPts val="1000"/>
              </a:spcBef>
              <a:buClr>
                <a:srgbClr val="C00000"/>
              </a:buClr>
              <a:buSzPct val="80000"/>
              <a:buFont typeface="Wingdings 3" charset="2"/>
              <a:buChar char=""/>
            </a:pPr>
            <a:r>
              <a:rPr lang="es-ES" b="1" dirty="0"/>
              <a:t>Educativo: </a:t>
            </a:r>
            <a:r>
              <a:rPr lang="es-ES" dirty="0"/>
              <a:t>Buscando la consecución de un nivel educativo que permita acceder al mundo laboral.</a:t>
            </a:r>
          </a:p>
          <a:p>
            <a:pPr marL="342900" indent="-342900" defTabSz="457200">
              <a:spcBef>
                <a:spcPts val="1000"/>
              </a:spcBef>
              <a:buClr>
                <a:srgbClr val="C00000"/>
              </a:buClr>
              <a:buSzPct val="80000"/>
              <a:buFont typeface="Wingdings 3" charset="2"/>
              <a:buChar char=""/>
            </a:pPr>
            <a:r>
              <a:rPr lang="es-ES" b="1" dirty="0"/>
              <a:t>Laboral: </a:t>
            </a:r>
            <a:r>
              <a:rPr lang="es-ES" dirty="0"/>
              <a:t>Con el fin de ofrecer recursos laborales alternativos, todo ello entendiendo el empleo como la mejor política social; </a:t>
            </a:r>
          </a:p>
          <a:p>
            <a:pPr marL="342900" indent="-342900" defTabSz="457200">
              <a:spcBef>
                <a:spcPts val="1000"/>
              </a:spcBef>
              <a:buClr>
                <a:srgbClr val="C00000"/>
              </a:buClr>
              <a:buSzPct val="80000"/>
              <a:buFont typeface="Wingdings 3" charset="2"/>
              <a:buChar char=""/>
            </a:pPr>
            <a:r>
              <a:rPr lang="es-ES" b="1" dirty="0"/>
              <a:t>Sanitario</a:t>
            </a:r>
            <a:r>
              <a:rPr lang="es-ES" dirty="0"/>
              <a:t>, para mejorar las condiciones de salubridad y habitabilidad de la </a:t>
            </a:r>
            <a:r>
              <a:rPr lang="es-ES" dirty="0" smtClean="0"/>
              <a:t>zona</a:t>
            </a:r>
            <a:r>
              <a:rPr lang="es-ES" dirty="0"/>
              <a:t>.</a:t>
            </a:r>
            <a:endParaRPr lang="es-ES" dirty="0">
              <a:solidFill>
                <a:prstClr val="black">
                  <a:lumMod val="75000"/>
                  <a:lumOff val="25000"/>
                </a:prstClr>
              </a:solidFill>
            </a:endParaRPr>
          </a:p>
        </p:txBody>
      </p:sp>
      <p:pic>
        <p:nvPicPr>
          <p:cNvPr id="7" name="Imagen 6" descr="D:\Perfiles\fps10\Desktop\125617-943-550.jpg"/>
          <p:cNvPicPr/>
          <p:nvPr/>
        </p:nvPicPr>
        <p:blipFill>
          <a:blip r:embed="rId3">
            <a:extLst>
              <a:ext uri="{28A0092B-C50C-407E-A947-70E740481C1C}">
                <a14:useLocalDpi xmlns:a14="http://schemas.microsoft.com/office/drawing/2010/main" val="0"/>
              </a:ext>
            </a:extLst>
          </a:blip>
          <a:srcRect/>
          <a:stretch>
            <a:fillRect/>
          </a:stretch>
        </p:blipFill>
        <p:spPr bwMode="auto">
          <a:xfrm>
            <a:off x="848299" y="1283058"/>
            <a:ext cx="8741617" cy="16914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37510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61752" y="535290"/>
            <a:ext cx="8596668" cy="1320800"/>
          </a:xfrm>
        </p:spPr>
        <p:txBody>
          <a:bodyPr/>
          <a:lstStyle/>
          <a:p>
            <a:r>
              <a:rPr lang="es-ES" dirty="0" smtClean="0"/>
              <a:t>Plan de choque </a:t>
            </a:r>
            <a:br>
              <a:rPr lang="es-ES" dirty="0" smtClean="0"/>
            </a:br>
            <a:endParaRPr lang="es-ES" dirty="0"/>
          </a:p>
        </p:txBody>
      </p:sp>
      <p:sp>
        <p:nvSpPr>
          <p:cNvPr id="3" name="Marcador de contenido 2"/>
          <p:cNvSpPr>
            <a:spLocks noGrp="1"/>
          </p:cNvSpPr>
          <p:nvPr>
            <p:ph idx="1"/>
          </p:nvPr>
        </p:nvSpPr>
        <p:spPr>
          <a:xfrm>
            <a:off x="677333" y="2073420"/>
            <a:ext cx="5921771" cy="4134891"/>
          </a:xfrm>
        </p:spPr>
        <p:txBody>
          <a:bodyPr>
            <a:normAutofit fontScale="92500" lnSpcReduction="10000"/>
          </a:bodyPr>
          <a:lstStyle/>
          <a:p>
            <a:pPr marL="0" lvl="0" indent="0">
              <a:buNone/>
            </a:pPr>
            <a:endParaRPr lang="es-ES" b="1" dirty="0" smtClean="0"/>
          </a:p>
          <a:p>
            <a:pPr lvl="0" algn="just"/>
            <a:r>
              <a:rPr lang="es-ES" b="1" dirty="0" smtClean="0"/>
              <a:t>Adecuación </a:t>
            </a:r>
            <a:r>
              <a:rPr lang="es-ES" b="1" dirty="0"/>
              <a:t>de los viales</a:t>
            </a:r>
            <a:r>
              <a:rPr lang="es-ES" dirty="0"/>
              <a:t>, de conformidad con el proyecto previsto. Dicha obra conllevará la instalación de contenedores de basura y resaltes en el firme para impedir circular a velocidad excesiva. </a:t>
            </a:r>
            <a:endParaRPr lang="es-ES" dirty="0" smtClean="0"/>
          </a:p>
          <a:p>
            <a:pPr algn="just"/>
            <a:r>
              <a:rPr lang="es-ES" dirty="0" smtClean="0"/>
              <a:t>Rehabilitación y ordenación de los suministros </a:t>
            </a:r>
            <a:r>
              <a:rPr lang="es-ES" dirty="0"/>
              <a:t>de </a:t>
            </a:r>
            <a:r>
              <a:rPr lang="es-ES" b="1" dirty="0" smtClean="0"/>
              <a:t>luz y agua</a:t>
            </a:r>
            <a:r>
              <a:rPr lang="es-ES" dirty="0" smtClean="0"/>
              <a:t>.</a:t>
            </a:r>
          </a:p>
          <a:p>
            <a:pPr lvl="0" algn="just"/>
            <a:r>
              <a:rPr lang="es-ES" b="1" dirty="0"/>
              <a:t>Limpieza de </a:t>
            </a:r>
            <a:r>
              <a:rPr lang="es-ES" b="1" dirty="0" smtClean="0"/>
              <a:t>escombros </a:t>
            </a:r>
            <a:r>
              <a:rPr lang="es-ES" dirty="0" smtClean="0"/>
              <a:t>y de parcelas para evitar la insalubridad.</a:t>
            </a:r>
          </a:p>
          <a:p>
            <a:pPr algn="just"/>
            <a:r>
              <a:rPr lang="es-ES" dirty="0"/>
              <a:t>Establecimiento del </a:t>
            </a:r>
            <a:r>
              <a:rPr lang="es-ES" b="1" dirty="0"/>
              <a:t>servicio de Correos.</a:t>
            </a:r>
          </a:p>
          <a:p>
            <a:pPr algn="just"/>
            <a:r>
              <a:rPr lang="es-ES" dirty="0"/>
              <a:t>Ampliación de </a:t>
            </a:r>
            <a:r>
              <a:rPr lang="es-ES" b="1" dirty="0"/>
              <a:t>líneas de la </a:t>
            </a:r>
            <a:r>
              <a:rPr lang="es-ES" b="1" dirty="0" smtClean="0"/>
              <a:t>EMT</a:t>
            </a:r>
            <a:r>
              <a:rPr lang="es-ES" b="1" dirty="0"/>
              <a:t> </a:t>
            </a:r>
            <a:r>
              <a:rPr lang="es-ES" dirty="0" smtClean="0"/>
              <a:t>o establecimiento de líneas específicas para conectar Cañada Real con los municipios (Ya se ha inaugurado la primera de las líneas)</a:t>
            </a:r>
            <a:endParaRPr lang="es-ES" dirty="0"/>
          </a:p>
          <a:p>
            <a:pPr lvl="0"/>
            <a:endParaRPr lang="es-ES" dirty="0"/>
          </a:p>
          <a:p>
            <a:endParaRPr lang="es-ES" dirty="0"/>
          </a:p>
          <a:p>
            <a:pPr lvl="0"/>
            <a:endParaRPr lang="es-ES" dirty="0"/>
          </a:p>
          <a:p>
            <a:endParaRPr lang="es-ES" dirty="0"/>
          </a:p>
        </p:txBody>
      </p:sp>
      <p:pic>
        <p:nvPicPr>
          <p:cNvPr id="4" name="Imagen 3"/>
          <p:cNvPicPr>
            <a:picLocks noChangeAspect="1"/>
          </p:cNvPicPr>
          <p:nvPr/>
        </p:nvPicPr>
        <p:blipFill>
          <a:blip r:embed="rId2"/>
          <a:stretch>
            <a:fillRect/>
          </a:stretch>
        </p:blipFill>
        <p:spPr>
          <a:xfrm>
            <a:off x="481667" y="6271551"/>
            <a:ext cx="2219136" cy="377985"/>
          </a:xfrm>
          <a:prstGeom prst="rect">
            <a:avLst/>
          </a:prstGeom>
        </p:spPr>
      </p:pic>
      <p:pic>
        <p:nvPicPr>
          <p:cNvPr id="5" name="Imagen 4" descr="Resultado de imagen de fotos cañada real"/>
          <p:cNvPicPr/>
          <p:nvPr/>
        </p:nvPicPr>
        <p:blipFill>
          <a:blip r:embed="rId3">
            <a:extLst>
              <a:ext uri="{28A0092B-C50C-407E-A947-70E740481C1C}">
                <a14:useLocalDpi xmlns:a14="http://schemas.microsoft.com/office/drawing/2010/main" val="0"/>
              </a:ext>
            </a:extLst>
          </a:blip>
          <a:srcRect/>
          <a:stretch>
            <a:fillRect/>
          </a:stretch>
        </p:blipFill>
        <p:spPr bwMode="auto">
          <a:xfrm>
            <a:off x="6983729" y="1476260"/>
            <a:ext cx="4823461" cy="4219459"/>
          </a:xfrm>
          <a:prstGeom prst="rect">
            <a:avLst/>
          </a:prstGeom>
          <a:ln>
            <a:noFill/>
          </a:ln>
          <a:effectLst>
            <a:softEdge rad="112500"/>
          </a:effectLst>
        </p:spPr>
      </p:pic>
      <p:sp>
        <p:nvSpPr>
          <p:cNvPr id="6" name="Título 1"/>
          <p:cNvSpPr txBox="1">
            <a:spLocks/>
          </p:cNvSpPr>
          <p:nvPr/>
        </p:nvSpPr>
        <p:spPr>
          <a:xfrm>
            <a:off x="677333" y="1248458"/>
            <a:ext cx="6089228" cy="962872"/>
          </a:xfrm>
          <a:prstGeom prst="rect">
            <a:avLst/>
          </a:prstGeom>
        </p:spPr>
        <p:txBody>
          <a:bodyPr vert="horz" lIns="91440" tIns="45720" rIns="91440" bIns="45720" rtlCol="0" anchor="t">
            <a:normAutofit fontScale="77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s-ES" sz="2900" dirty="0" smtClean="0">
                <a:solidFill>
                  <a:schemeClr val="tx1"/>
                </a:solidFill>
              </a:rPr>
              <a:t>Se aprueba una inversión de 1,5 millones para dignificar las condiciones de vida en la Cañada Real, a corto plazo.</a:t>
            </a:r>
            <a:endParaRPr lang="es-ES" sz="2900" dirty="0">
              <a:solidFill>
                <a:schemeClr val="tx1"/>
              </a:solidFill>
            </a:endParaRPr>
          </a:p>
          <a:p>
            <a:pPr algn="just"/>
            <a:endParaRPr lang="es-ES" dirty="0"/>
          </a:p>
        </p:txBody>
      </p:sp>
    </p:spTree>
    <p:extLst>
      <p:ext uri="{BB962C8B-B14F-4D97-AF65-F5344CB8AC3E}">
        <p14:creationId xmlns:p14="http://schemas.microsoft.com/office/powerpoint/2010/main" val="41851057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46524" y="845821"/>
            <a:ext cx="7437967" cy="4646902"/>
          </a:xfrm>
        </p:spPr>
        <p:txBody>
          <a:bodyPr>
            <a:normAutofit fontScale="92500" lnSpcReduction="10000"/>
          </a:bodyPr>
          <a:lstStyle/>
          <a:p>
            <a:pPr algn="just"/>
            <a:r>
              <a:rPr lang="es-ES" dirty="0" smtClean="0"/>
              <a:t>La </a:t>
            </a:r>
            <a:r>
              <a:rPr lang="es-ES" b="1" dirty="0"/>
              <a:t>subvención de proyectos </a:t>
            </a:r>
            <a:r>
              <a:rPr lang="es-ES" dirty="0"/>
              <a:t>sociales y en materia de integración así como el fomento de los </a:t>
            </a:r>
            <a:r>
              <a:rPr lang="es-ES" dirty="0" smtClean="0"/>
              <a:t>Centros </a:t>
            </a:r>
            <a:r>
              <a:rPr lang="es-ES" dirty="0"/>
              <a:t>de participación e integración (CEPI</a:t>
            </a:r>
            <a:r>
              <a:rPr lang="es-ES" dirty="0" smtClean="0"/>
              <a:t>).</a:t>
            </a:r>
          </a:p>
          <a:p>
            <a:pPr algn="just"/>
            <a:r>
              <a:rPr lang="es-ES" dirty="0"/>
              <a:t>Mantenimiento del </a:t>
            </a:r>
            <a:r>
              <a:rPr lang="es-ES" b="1" dirty="0"/>
              <a:t>convenio con la Fundación “La Caixa” </a:t>
            </a:r>
            <a:r>
              <a:rPr lang="es-ES" dirty="0"/>
              <a:t>con el fin de apoyar las actuaciones que mejoren el bienestar de todos los sectores sociales.</a:t>
            </a:r>
          </a:p>
          <a:p>
            <a:pPr lvl="0" algn="just"/>
            <a:r>
              <a:rPr lang="es-ES" dirty="0" smtClean="0"/>
              <a:t>Ampliar </a:t>
            </a:r>
            <a:r>
              <a:rPr lang="es-ES" dirty="0" smtClean="0"/>
              <a:t>la </a:t>
            </a:r>
            <a:r>
              <a:rPr lang="es-ES" b="1" dirty="0" smtClean="0"/>
              <a:t>colaboración </a:t>
            </a:r>
            <a:r>
              <a:rPr lang="es-ES" b="1" dirty="0"/>
              <a:t>con la Agencia para la reeducación y reinserción del menor infractor,</a:t>
            </a:r>
            <a:r>
              <a:rPr lang="es-ES" dirty="0"/>
              <a:t> cuando los jóvenes afectados provengan de Cañada Real Galiana.</a:t>
            </a:r>
          </a:p>
          <a:p>
            <a:pPr algn="just"/>
            <a:r>
              <a:rPr lang="es-ES" dirty="0" smtClean="0"/>
              <a:t>Garantizar </a:t>
            </a:r>
            <a:r>
              <a:rPr lang="es-ES" dirty="0"/>
              <a:t>que las medidas del </a:t>
            </a:r>
            <a:r>
              <a:rPr lang="es-ES" b="1" dirty="0"/>
              <a:t>Plan de acción integral contra la violencia de género </a:t>
            </a:r>
            <a:r>
              <a:rPr lang="es-ES" dirty="0"/>
              <a:t>en la Comunidad de </a:t>
            </a:r>
            <a:r>
              <a:rPr lang="es-ES" dirty="0" smtClean="0"/>
              <a:t>Madrid </a:t>
            </a:r>
            <a:r>
              <a:rPr lang="es-ES" dirty="0"/>
              <a:t>se aplica a la población de la Cañada. </a:t>
            </a:r>
            <a:endParaRPr lang="es-ES" dirty="0" smtClean="0"/>
          </a:p>
          <a:p>
            <a:pPr algn="just"/>
            <a:r>
              <a:rPr lang="es-ES" dirty="0" smtClean="0"/>
              <a:t>Implantación de proyectos de inserción para víctimas de explotación sexual.</a:t>
            </a:r>
            <a:endParaRPr lang="es-ES" dirty="0" smtClean="0"/>
          </a:p>
          <a:p>
            <a:pPr algn="just"/>
            <a:r>
              <a:rPr lang="es-ES" dirty="0" smtClean="0"/>
              <a:t>La </a:t>
            </a:r>
            <a:r>
              <a:rPr lang="es-ES" dirty="0"/>
              <a:t>implementación de </a:t>
            </a:r>
            <a:r>
              <a:rPr lang="es-ES" b="1" dirty="0"/>
              <a:t>campañas de desinfección, desratización y </a:t>
            </a:r>
            <a:r>
              <a:rPr lang="es-ES" b="1" dirty="0" smtClean="0"/>
              <a:t>desinsectación</a:t>
            </a:r>
            <a:r>
              <a:rPr lang="es-ES" dirty="0" smtClean="0"/>
              <a:t>.</a:t>
            </a:r>
          </a:p>
          <a:p>
            <a:pPr lvl="0" algn="just"/>
            <a:r>
              <a:rPr lang="es-ES" dirty="0"/>
              <a:t>Creación de un servicio de </a:t>
            </a:r>
            <a:r>
              <a:rPr lang="es-ES" b="1" dirty="0"/>
              <a:t>retirada de coches abandonados</a:t>
            </a:r>
            <a:r>
              <a:rPr lang="es-ES" dirty="0"/>
              <a:t>.</a:t>
            </a:r>
          </a:p>
          <a:p>
            <a:endParaRPr lang="es-ES" dirty="0" smtClean="0"/>
          </a:p>
        </p:txBody>
      </p:sp>
      <p:pic>
        <p:nvPicPr>
          <p:cNvPr id="4" name="Imagen 3"/>
          <p:cNvPicPr>
            <a:picLocks noChangeAspect="1"/>
          </p:cNvPicPr>
          <p:nvPr/>
        </p:nvPicPr>
        <p:blipFill>
          <a:blip r:embed="rId2"/>
          <a:stretch>
            <a:fillRect/>
          </a:stretch>
        </p:blipFill>
        <p:spPr>
          <a:xfrm>
            <a:off x="495114" y="6271551"/>
            <a:ext cx="2219136" cy="377985"/>
          </a:xfrm>
          <a:prstGeom prst="rect">
            <a:avLst/>
          </a:prstGeom>
        </p:spPr>
      </p:pic>
      <p:pic>
        <p:nvPicPr>
          <p:cNvPr id="5" name="Imagen 4"/>
          <p:cNvPicPr>
            <a:picLocks noChangeAspect="1"/>
          </p:cNvPicPr>
          <p:nvPr/>
        </p:nvPicPr>
        <p:blipFill>
          <a:blip r:embed="rId3"/>
          <a:stretch>
            <a:fillRect/>
          </a:stretch>
        </p:blipFill>
        <p:spPr>
          <a:xfrm>
            <a:off x="8218170" y="609600"/>
            <a:ext cx="3666127" cy="5608806"/>
          </a:xfrm>
          <a:prstGeom prst="rect">
            <a:avLst/>
          </a:prstGeom>
        </p:spPr>
      </p:pic>
    </p:spTree>
    <p:extLst>
      <p:ext uri="{BB962C8B-B14F-4D97-AF65-F5344CB8AC3E}">
        <p14:creationId xmlns:p14="http://schemas.microsoft.com/office/powerpoint/2010/main" val="28016827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Conclusiones</a:t>
            </a:r>
            <a:endParaRPr lang="es-ES" dirty="0"/>
          </a:p>
        </p:txBody>
      </p:sp>
      <p:sp>
        <p:nvSpPr>
          <p:cNvPr id="3" name="Marcador de contenido 2"/>
          <p:cNvSpPr>
            <a:spLocks noGrp="1"/>
          </p:cNvSpPr>
          <p:nvPr>
            <p:ph idx="1"/>
          </p:nvPr>
        </p:nvSpPr>
        <p:spPr>
          <a:xfrm>
            <a:off x="677333" y="1398495"/>
            <a:ext cx="9475195" cy="4642868"/>
          </a:xfrm>
        </p:spPr>
        <p:txBody>
          <a:bodyPr>
            <a:normAutofit fontScale="92500" lnSpcReduction="10000"/>
          </a:bodyPr>
          <a:lstStyle/>
          <a:p>
            <a:r>
              <a:rPr lang="es-ES" dirty="0"/>
              <a:t>La Comunidad de Madrid, con la creación de su </a:t>
            </a:r>
            <a:r>
              <a:rPr lang="es-ES" dirty="0" smtClean="0"/>
              <a:t>Comisionado, y la dotación de un presupuesto propio, </a:t>
            </a:r>
            <a:r>
              <a:rPr lang="es-ES" b="1" dirty="0" smtClean="0"/>
              <a:t>apuesta </a:t>
            </a:r>
            <a:r>
              <a:rPr lang="es-ES" b="1" dirty="0"/>
              <a:t>firmemente por la Cañada Real </a:t>
            </a:r>
            <a:r>
              <a:rPr lang="es-ES" dirty="0"/>
              <a:t>y la solución de sus diversos problemas</a:t>
            </a:r>
            <a:r>
              <a:rPr lang="es-ES" dirty="0" smtClean="0"/>
              <a:t>.</a:t>
            </a:r>
          </a:p>
          <a:p>
            <a:r>
              <a:rPr lang="es-ES" dirty="0"/>
              <a:t>El Pacto </a:t>
            </a:r>
            <a:r>
              <a:rPr lang="es-ES" dirty="0" smtClean="0"/>
              <a:t>representa un compromiso político firme asumido por las partes intervinientes, </a:t>
            </a:r>
            <a:r>
              <a:rPr lang="es-ES" b="1" dirty="0" smtClean="0"/>
              <a:t>hasta </a:t>
            </a:r>
            <a:r>
              <a:rPr lang="es-ES" b="1" dirty="0"/>
              <a:t>la consecución de su fin.</a:t>
            </a:r>
          </a:p>
          <a:p>
            <a:r>
              <a:rPr lang="es-ES" dirty="0" smtClean="0"/>
              <a:t>Se garantiza en todo el </a:t>
            </a:r>
            <a:r>
              <a:rPr lang="es-ES" b="1" dirty="0" smtClean="0"/>
              <a:t>proceso la participación de los vecinos</a:t>
            </a:r>
            <a:r>
              <a:rPr lang="es-ES" dirty="0" smtClean="0"/>
              <a:t>, verdaderos protagonistas del proceso.</a:t>
            </a:r>
            <a:endParaRPr lang="es-ES" dirty="0"/>
          </a:p>
          <a:p>
            <a:r>
              <a:rPr lang="es-ES" dirty="0"/>
              <a:t>Por primera vez se suscribe un documento en el que intervienen y </a:t>
            </a:r>
            <a:r>
              <a:rPr lang="es-ES" b="1" dirty="0"/>
              <a:t>se comprometen cuatro </a:t>
            </a:r>
            <a:r>
              <a:rPr lang="es-ES" b="1" dirty="0" smtClean="0"/>
              <a:t>Administraciones Públicas </a:t>
            </a:r>
            <a:r>
              <a:rPr lang="es-ES" b="1" dirty="0"/>
              <a:t>y los grupos políticos </a:t>
            </a:r>
            <a:r>
              <a:rPr lang="es-ES" dirty="0"/>
              <a:t>con representación en la </a:t>
            </a:r>
            <a:r>
              <a:rPr lang="es-ES" dirty="0" smtClean="0"/>
              <a:t>Asamblea de Madrid.</a:t>
            </a:r>
          </a:p>
          <a:p>
            <a:r>
              <a:rPr lang="es-ES" dirty="0"/>
              <a:t>El Pacto consolida la existencia de </a:t>
            </a:r>
            <a:r>
              <a:rPr lang="es-ES" b="1" dirty="0"/>
              <a:t>una estructura de trabajo permanente para la Cañada </a:t>
            </a:r>
            <a:r>
              <a:rPr lang="es-ES" dirty="0" smtClean="0"/>
              <a:t>Real.</a:t>
            </a:r>
          </a:p>
          <a:p>
            <a:r>
              <a:rPr lang="es-ES" dirty="0" smtClean="0"/>
              <a:t>Se inicia el proceso </a:t>
            </a:r>
            <a:r>
              <a:rPr lang="es-ES" b="1" dirty="0" smtClean="0"/>
              <a:t>para lograr una solución </a:t>
            </a:r>
            <a:r>
              <a:rPr lang="es-ES" b="1" dirty="0"/>
              <a:t>definitiva </a:t>
            </a:r>
            <a:r>
              <a:rPr lang="es-ES" dirty="0"/>
              <a:t>para los sectores 1 y 6, que representan más del 60% del terreno de la Cañada Real. </a:t>
            </a:r>
            <a:endParaRPr lang="es-ES" dirty="0" smtClean="0"/>
          </a:p>
          <a:p>
            <a:r>
              <a:rPr lang="es-ES" dirty="0" smtClean="0"/>
              <a:t>Se prevén </a:t>
            </a:r>
            <a:r>
              <a:rPr lang="es-ES" b="1" dirty="0" smtClean="0"/>
              <a:t>medidas inmediatas </a:t>
            </a:r>
            <a:r>
              <a:rPr lang="es-ES" b="1" dirty="0"/>
              <a:t>para dignificar las condiciones de vida</a:t>
            </a:r>
            <a:r>
              <a:rPr lang="es-ES" dirty="0"/>
              <a:t> de los habitantes de la Cañada</a:t>
            </a:r>
          </a:p>
          <a:p>
            <a:endParaRPr lang="es-ES" dirty="0"/>
          </a:p>
        </p:txBody>
      </p:sp>
      <p:pic>
        <p:nvPicPr>
          <p:cNvPr id="4" name="Imagen 3"/>
          <p:cNvPicPr>
            <a:picLocks noChangeAspect="1"/>
          </p:cNvPicPr>
          <p:nvPr/>
        </p:nvPicPr>
        <p:blipFill>
          <a:blip r:embed="rId2"/>
          <a:stretch>
            <a:fillRect/>
          </a:stretch>
        </p:blipFill>
        <p:spPr>
          <a:xfrm>
            <a:off x="548903" y="6271551"/>
            <a:ext cx="2219136" cy="377985"/>
          </a:xfrm>
          <a:prstGeom prst="rect">
            <a:avLst/>
          </a:prstGeom>
        </p:spPr>
      </p:pic>
    </p:spTree>
    <p:extLst>
      <p:ext uri="{BB962C8B-B14F-4D97-AF65-F5344CB8AC3E}">
        <p14:creationId xmlns:p14="http://schemas.microsoft.com/office/powerpoint/2010/main" val="17895275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http://vivirenrivas.info/wp-content/uploads/2015/10/FOTO-1-CA%C3%91ADA.jpg"/>
          <p:cNvPicPr/>
          <p:nvPr/>
        </p:nvPicPr>
        <p:blipFill>
          <a:blip r:embed="rId2">
            <a:extLst>
              <a:ext uri="{28A0092B-C50C-407E-A947-70E740481C1C}">
                <a14:useLocalDpi xmlns:a14="http://schemas.microsoft.com/office/drawing/2010/main" val="0"/>
              </a:ext>
            </a:extLst>
          </a:blip>
          <a:srcRect/>
          <a:stretch>
            <a:fillRect/>
          </a:stretch>
        </p:blipFill>
        <p:spPr bwMode="auto">
          <a:xfrm>
            <a:off x="1597448" y="324543"/>
            <a:ext cx="7848554" cy="5750878"/>
          </a:xfrm>
          <a:prstGeom prst="rect">
            <a:avLst/>
          </a:prstGeom>
          <a:ln>
            <a:noFill/>
          </a:ln>
          <a:effectLst>
            <a:softEdge rad="112500"/>
          </a:effectLst>
        </p:spPr>
      </p:pic>
      <p:pic>
        <p:nvPicPr>
          <p:cNvPr id="6" name="Imagen 5"/>
          <p:cNvPicPr>
            <a:picLocks noChangeAspect="1"/>
          </p:cNvPicPr>
          <p:nvPr/>
        </p:nvPicPr>
        <p:blipFill>
          <a:blip r:embed="rId3"/>
          <a:stretch>
            <a:fillRect/>
          </a:stretch>
        </p:blipFill>
        <p:spPr>
          <a:xfrm>
            <a:off x="2953904" y="5476688"/>
            <a:ext cx="6263640" cy="1197466"/>
          </a:xfrm>
          <a:prstGeom prst="rect">
            <a:avLst/>
          </a:prstGeom>
        </p:spPr>
      </p:pic>
      <p:sp>
        <p:nvSpPr>
          <p:cNvPr id="7" name="Subtítulo 2"/>
          <p:cNvSpPr txBox="1">
            <a:spLocks/>
          </p:cNvSpPr>
          <p:nvPr/>
        </p:nvSpPr>
        <p:spPr>
          <a:xfrm>
            <a:off x="1062990" y="2080260"/>
            <a:ext cx="8211013" cy="4593894"/>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es-ES" dirty="0" smtClean="0"/>
          </a:p>
          <a:p>
            <a:endParaRPr lang="es-ES" dirty="0" smtClean="0"/>
          </a:p>
          <a:p>
            <a:endParaRPr lang="es-ES" dirty="0" smtClean="0"/>
          </a:p>
          <a:p>
            <a:pPr marL="0" indent="0">
              <a:buNone/>
            </a:pPr>
            <a:endParaRPr lang="es-ES" sz="1600" dirty="0" smtClean="0"/>
          </a:p>
          <a:p>
            <a:pPr marL="0" indent="0">
              <a:buNone/>
            </a:pPr>
            <a:endParaRPr lang="es-ES" sz="1600" dirty="0"/>
          </a:p>
          <a:p>
            <a:pPr marL="0" indent="0">
              <a:buNone/>
            </a:pPr>
            <a:endParaRPr lang="es-ES" sz="1600" dirty="0" smtClean="0"/>
          </a:p>
          <a:p>
            <a:pPr marL="0" indent="0">
              <a:buNone/>
            </a:pPr>
            <a:endParaRPr lang="es-ES" sz="1600" dirty="0"/>
          </a:p>
          <a:p>
            <a:pPr marL="0" indent="0">
              <a:buNone/>
            </a:pPr>
            <a:endParaRPr lang="es-ES" sz="1600" dirty="0" smtClean="0"/>
          </a:p>
          <a:p>
            <a:pPr marL="0" indent="0">
              <a:buNone/>
            </a:pPr>
            <a:endParaRPr lang="es-ES" sz="1600" dirty="0"/>
          </a:p>
          <a:p>
            <a:pPr marL="0" indent="0">
              <a:buNone/>
            </a:pPr>
            <a:endParaRPr lang="es-ES" sz="1600" dirty="0" smtClean="0"/>
          </a:p>
          <a:p>
            <a:pPr marL="0" indent="0">
              <a:buNone/>
            </a:pPr>
            <a:endParaRPr lang="es-ES" sz="1600" dirty="0" smtClean="0"/>
          </a:p>
          <a:p>
            <a:pPr marL="0" indent="0">
              <a:buNone/>
            </a:pPr>
            <a:endParaRPr lang="es-ES" sz="1600" dirty="0"/>
          </a:p>
          <a:p>
            <a:pPr marL="0" indent="0">
              <a:buNone/>
            </a:pPr>
            <a:r>
              <a:rPr lang="es-ES" sz="1600" dirty="0" smtClean="0"/>
              <a:t>Marzo de 2017</a:t>
            </a:r>
          </a:p>
          <a:p>
            <a:endParaRPr lang="es-ES" dirty="0" smtClean="0"/>
          </a:p>
          <a:p>
            <a:endParaRPr lang="es-ES" dirty="0" smtClean="0"/>
          </a:p>
          <a:p>
            <a:endParaRPr lang="es-ES" dirty="0"/>
          </a:p>
        </p:txBody>
      </p:sp>
    </p:spTree>
    <p:extLst>
      <p:ext uri="{BB962C8B-B14F-4D97-AF65-F5344CB8AC3E}">
        <p14:creationId xmlns:p14="http://schemas.microsoft.com/office/powerpoint/2010/main" val="1746806350"/>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a">
  <a:themeElements>
    <a:clrScheme name="Personalizado 10">
      <a:dk1>
        <a:sysClr val="windowText" lastClr="000000"/>
      </a:dk1>
      <a:lt1>
        <a:sysClr val="window" lastClr="FFFFFF"/>
      </a:lt1>
      <a:dk2>
        <a:srgbClr val="323232"/>
      </a:dk2>
      <a:lt2>
        <a:srgbClr val="C00000"/>
      </a:lt2>
      <a:accent1>
        <a:srgbClr val="C00000"/>
      </a:accent1>
      <a:accent2>
        <a:srgbClr val="C00000"/>
      </a:accent2>
      <a:accent3>
        <a:srgbClr val="C00000"/>
      </a:accent3>
      <a:accent4>
        <a:srgbClr val="B19C7D"/>
      </a:accent4>
      <a:accent5>
        <a:srgbClr val="7F5F52"/>
      </a:accent5>
      <a:accent6>
        <a:srgbClr val="B27D49"/>
      </a:accent6>
      <a:hlink>
        <a:srgbClr val="6B9F25"/>
      </a:hlink>
      <a:folHlink>
        <a:srgbClr val="B26B02"/>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186</TotalTime>
  <Words>670</Words>
  <Application>Microsoft Office PowerPoint</Application>
  <PresentationFormat>Panorámica</PresentationFormat>
  <Paragraphs>56</Paragraphs>
  <Slides>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8</vt:i4>
      </vt:variant>
    </vt:vector>
  </HeadingPairs>
  <TitlesOfParts>
    <vt:vector size="14" baseType="lpstr">
      <vt:lpstr>Arial</vt:lpstr>
      <vt:lpstr>Calibri</vt:lpstr>
      <vt:lpstr>Times New Roman</vt:lpstr>
      <vt:lpstr>Trebuchet MS</vt:lpstr>
      <vt:lpstr>Wingdings 3</vt:lpstr>
      <vt:lpstr>Faceta</vt:lpstr>
      <vt:lpstr>      PACTO REGIONAL POR LA CAÑADA REAL GALIANA </vt:lpstr>
      <vt:lpstr>  Sector 1 </vt:lpstr>
      <vt:lpstr>Presentación de PowerPoint</vt:lpstr>
      <vt:lpstr>Líneas en materia social</vt:lpstr>
      <vt:lpstr>Plan de choque  </vt:lpstr>
      <vt:lpstr>Presentación de PowerPoint</vt:lpstr>
      <vt:lpstr>Conclusiones</vt:lpstr>
      <vt:lpstr>Presentación de PowerPoint</vt:lpstr>
    </vt:vector>
  </TitlesOfParts>
  <Company>Comunidad de Madrid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PACTO REGIONAL POR LA CAÑADA REAL GALIANA</dc:title>
  <dc:creator>PASCUAL SANTODOMINGO, FERNANDO</dc:creator>
  <cp:lastModifiedBy>PASCUAL SANTODOMINGO, FERNANDO</cp:lastModifiedBy>
  <cp:revision>48</cp:revision>
  <dcterms:created xsi:type="dcterms:W3CDTF">2017-03-03T13:32:40Z</dcterms:created>
  <dcterms:modified xsi:type="dcterms:W3CDTF">2017-03-13T13:57:45Z</dcterms:modified>
</cp:coreProperties>
</file>